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33.jpg" ContentType="image/gif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40"/>
  </p:notesMasterIdLst>
  <p:sldIdLst>
    <p:sldId id="323" r:id="rId5"/>
    <p:sldId id="326" r:id="rId6"/>
    <p:sldId id="336" r:id="rId7"/>
    <p:sldId id="335" r:id="rId8"/>
    <p:sldId id="334" r:id="rId9"/>
    <p:sldId id="1520" r:id="rId10"/>
    <p:sldId id="1521" r:id="rId11"/>
    <p:sldId id="262" r:id="rId12"/>
    <p:sldId id="257" r:id="rId13"/>
    <p:sldId id="945" r:id="rId14"/>
    <p:sldId id="1519" r:id="rId15"/>
    <p:sldId id="272" r:id="rId16"/>
    <p:sldId id="273" r:id="rId17"/>
    <p:sldId id="275" r:id="rId18"/>
    <p:sldId id="266" r:id="rId19"/>
    <p:sldId id="267" r:id="rId20"/>
    <p:sldId id="269" r:id="rId21"/>
    <p:sldId id="270" r:id="rId22"/>
    <p:sldId id="282" r:id="rId23"/>
    <p:sldId id="284" r:id="rId24"/>
    <p:sldId id="271" r:id="rId25"/>
    <p:sldId id="276" r:id="rId26"/>
    <p:sldId id="277" r:id="rId27"/>
    <p:sldId id="278" r:id="rId28"/>
    <p:sldId id="295" r:id="rId29"/>
    <p:sldId id="288" r:id="rId30"/>
    <p:sldId id="293" r:id="rId31"/>
    <p:sldId id="289" r:id="rId32"/>
    <p:sldId id="294" r:id="rId33"/>
    <p:sldId id="287" r:id="rId34"/>
    <p:sldId id="290" r:id="rId35"/>
    <p:sldId id="291" r:id="rId36"/>
    <p:sldId id="296" r:id="rId37"/>
    <p:sldId id="1522" r:id="rId38"/>
    <p:sldId id="1523" r:id="rId39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9A"/>
    <a:srgbClr val="6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538E50-E308-4062-91EF-84B2E2B75667}" v="7" dt="2020-01-18T16:38:09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31" autoAdjust="0"/>
  </p:normalViewPr>
  <p:slideViewPr>
    <p:cSldViewPr snapToGrid="0" snapToObjects="1">
      <p:cViewPr varScale="1">
        <p:scale>
          <a:sx n="100" d="100"/>
          <a:sy n="100" d="100"/>
        </p:scale>
        <p:origin x="1164" y="9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hrine Wilhelmsen" userId="c6973458-3efe-4c06-aec0-db88ac9e247c" providerId="ADAL" clId="{3DD560E9-C4C8-43FF-BDE1-9148666DF594}"/>
    <pc:docChg chg="undo custSel modSld modMainMaster">
      <pc:chgData name="Cathrine Wilhelmsen" userId="c6973458-3efe-4c06-aec0-db88ac9e247c" providerId="ADAL" clId="{3DD560E9-C4C8-43FF-BDE1-9148666DF594}" dt="2017-09-15T02:24:48.041" v="17"/>
      <pc:docMkLst>
        <pc:docMk/>
      </pc:docMkLst>
      <pc:sldChg chg="addSp delSp modSp">
        <pc:chgData name="Cathrine Wilhelmsen" userId="c6973458-3efe-4c06-aec0-db88ac9e247c" providerId="ADAL" clId="{3DD560E9-C4C8-43FF-BDE1-9148666DF594}" dt="2017-08-26T22:25:42.543" v="1" actId="478"/>
        <pc:sldMkLst>
          <pc:docMk/>
          <pc:sldMk cId="3947886400" sldId="263"/>
        </pc:sldMkLst>
        <pc:picChg chg="add del mod">
          <ac:chgData name="Cathrine Wilhelmsen" userId="c6973458-3efe-4c06-aec0-db88ac9e247c" providerId="ADAL" clId="{3DD560E9-C4C8-43FF-BDE1-9148666DF594}" dt="2017-08-26T22:25:42.543" v="1" actId="478"/>
          <ac:picMkLst>
            <pc:docMk/>
            <pc:sldMk cId="3947886400" sldId="263"/>
            <ac:picMk id="5" creationId="{AF8056B2-4696-41A5-8737-CF2D341C8131}"/>
          </ac:picMkLst>
        </pc:picChg>
      </pc:sldChg>
      <pc:sldMasterChg chg="modSp modSldLayout">
        <pc:chgData name="Cathrine Wilhelmsen" userId="c6973458-3efe-4c06-aec0-db88ac9e247c" providerId="ADAL" clId="{3DD560E9-C4C8-43FF-BDE1-9148666DF594}" dt="2017-09-15T02:24:48.041" v="17"/>
        <pc:sldMasterMkLst>
          <pc:docMk/>
          <pc:sldMasterMk cId="517766698" sldId="2147483648"/>
        </pc:sldMasterMkLst>
        <pc:spChg chg="mod">
          <ac:chgData name="Cathrine Wilhelmsen" userId="c6973458-3efe-4c06-aec0-db88ac9e247c" providerId="ADAL" clId="{3DD560E9-C4C8-43FF-BDE1-9148666DF594}" dt="2017-09-15T02:24:48.041" v="17"/>
          <ac:spMkLst>
            <pc:docMk/>
            <pc:sldMasterMk cId="517766698" sldId="2147483648"/>
            <ac:spMk id="2" creationId="{00000000-0000-0000-0000-000000000000}"/>
          </ac:spMkLst>
        </pc:spChg>
        <pc:sldLayoutChg chg="addSp delSp modSp">
          <pc:chgData name="Cathrine Wilhelmsen" userId="c6973458-3efe-4c06-aec0-db88ac9e247c" providerId="ADAL" clId="{3DD560E9-C4C8-43FF-BDE1-9148666DF594}" dt="2017-08-26T22:26:27.446" v="11" actId="478"/>
          <pc:sldLayoutMkLst>
            <pc:docMk/>
            <pc:sldMasterMk cId="517766698" sldId="2147483648"/>
            <pc:sldLayoutMk cId="800730336" sldId="2147483649"/>
          </pc:sldLayoutMkLst>
          <pc:spChg chg="del">
            <ac:chgData name="Cathrine Wilhelmsen" userId="c6973458-3efe-4c06-aec0-db88ac9e247c" providerId="ADAL" clId="{3DD560E9-C4C8-43FF-BDE1-9148666DF594}" dt="2017-08-26T22:26:27.446" v="11" actId="478"/>
            <ac:spMkLst>
              <pc:docMk/>
              <pc:sldMasterMk cId="517766698" sldId="2147483648"/>
              <pc:sldLayoutMk cId="800730336" sldId="2147483649"/>
              <ac:spMk id="33" creationId="{00000000-0000-0000-0000-000000000000}"/>
            </ac:spMkLst>
          </pc:spChg>
          <pc:picChg chg="add mod ord">
            <ac:chgData name="Cathrine Wilhelmsen" userId="c6973458-3efe-4c06-aec0-db88ac9e247c" providerId="ADAL" clId="{3DD560E9-C4C8-43FF-BDE1-9148666DF594}" dt="2017-08-26T22:26:21.543" v="10" actId="167"/>
            <ac:picMkLst>
              <pc:docMk/>
              <pc:sldMasterMk cId="517766698" sldId="2147483648"/>
              <pc:sldLayoutMk cId="800730336" sldId="2147483649"/>
              <ac:picMk id="7" creationId="{682245BA-3E6C-4FAA-8C55-9232354DEFFB}"/>
            </ac:picMkLst>
          </pc:picChg>
        </pc:sldLayoutChg>
        <pc:sldLayoutChg chg="addSp delSp modSp">
          <pc:chgData name="Cathrine Wilhelmsen" userId="c6973458-3efe-4c06-aec0-db88ac9e247c" providerId="ADAL" clId="{3DD560E9-C4C8-43FF-BDE1-9148666DF594}" dt="2017-08-26T22:26:59.798" v="16" actId="478"/>
          <pc:sldLayoutMkLst>
            <pc:docMk/>
            <pc:sldMasterMk cId="517766698" sldId="2147483648"/>
            <pc:sldLayoutMk cId="3510596381" sldId="2147483651"/>
          </pc:sldLayoutMkLst>
          <pc:spChg chg="del">
            <ac:chgData name="Cathrine Wilhelmsen" userId="c6973458-3efe-4c06-aec0-db88ac9e247c" providerId="ADAL" clId="{3DD560E9-C4C8-43FF-BDE1-9148666DF594}" dt="2017-08-26T22:26:59.798" v="16" actId="478"/>
            <ac:spMkLst>
              <pc:docMk/>
              <pc:sldMasterMk cId="517766698" sldId="2147483648"/>
              <pc:sldLayoutMk cId="3510596381" sldId="2147483651"/>
              <ac:spMk id="23" creationId="{00000000-0000-0000-0000-000000000000}"/>
            </ac:spMkLst>
          </pc:spChg>
          <pc:picChg chg="add mod ord">
            <ac:chgData name="Cathrine Wilhelmsen" userId="c6973458-3efe-4c06-aec0-db88ac9e247c" providerId="ADAL" clId="{3DD560E9-C4C8-43FF-BDE1-9148666DF594}" dt="2017-08-26T22:26:57.037" v="15" actId="167"/>
            <ac:picMkLst>
              <pc:docMk/>
              <pc:sldMasterMk cId="517766698" sldId="2147483648"/>
              <pc:sldLayoutMk cId="3510596381" sldId="2147483651"/>
              <ac:picMk id="4" creationId="{097E2290-D773-46C2-A868-25CAA97A1972}"/>
            </ac:picMkLst>
          </pc:picChg>
        </pc:sldLayoutChg>
      </pc:sldMasterChg>
    </pc:docChg>
  </pc:docChgLst>
  <pc:docChgLst>
    <pc:chgData name="Marco Pozzan (AD)" userId="51d62458-f3f1-4d79-9bf1-f8753b036489" providerId="ADAL" clId="{4B538E50-E308-4062-91EF-84B2E2B75667}"/>
    <pc:docChg chg="custSel addSld delSld modSld sldOrd">
      <pc:chgData name="Marco Pozzan (AD)" userId="51d62458-f3f1-4d79-9bf1-f8753b036489" providerId="ADAL" clId="{4B538E50-E308-4062-91EF-84B2E2B75667}" dt="2020-01-18T16:41:04.679" v="117" actId="20577"/>
      <pc:docMkLst>
        <pc:docMk/>
      </pc:docMkLst>
      <pc:sldChg chg="addSp delSp">
        <pc:chgData name="Marco Pozzan (AD)" userId="51d62458-f3f1-4d79-9bf1-f8753b036489" providerId="ADAL" clId="{4B538E50-E308-4062-91EF-84B2E2B75667}" dt="2020-01-18T16:22:24.654" v="2" actId="478"/>
        <pc:sldMkLst>
          <pc:docMk/>
          <pc:sldMk cId="3880213463" sldId="257"/>
        </pc:sldMkLst>
        <pc:picChg chg="add del">
          <ac:chgData name="Marco Pozzan (AD)" userId="51d62458-f3f1-4d79-9bf1-f8753b036489" providerId="ADAL" clId="{4B538E50-E308-4062-91EF-84B2E2B75667}" dt="2020-01-18T16:22:24.654" v="2" actId="478"/>
          <ac:picMkLst>
            <pc:docMk/>
            <pc:sldMk cId="3880213463" sldId="257"/>
            <ac:picMk id="2" creationId="{5B24DAB8-2688-43CB-8622-ADB431AAD261}"/>
          </ac:picMkLst>
        </pc:picChg>
      </pc:sldChg>
      <pc:sldChg chg="del">
        <pc:chgData name="Marco Pozzan (AD)" userId="51d62458-f3f1-4d79-9bf1-f8753b036489" providerId="ADAL" clId="{4B538E50-E308-4062-91EF-84B2E2B75667}" dt="2020-01-18T16:40:38.469" v="51" actId="47"/>
        <pc:sldMkLst>
          <pc:docMk/>
          <pc:sldMk cId="1121946899" sldId="259"/>
        </pc:sldMkLst>
      </pc:sldChg>
      <pc:sldChg chg="del">
        <pc:chgData name="Marco Pozzan (AD)" userId="51d62458-f3f1-4d79-9bf1-f8753b036489" providerId="ADAL" clId="{4B538E50-E308-4062-91EF-84B2E2B75667}" dt="2020-01-18T16:40:37.430" v="50" actId="47"/>
        <pc:sldMkLst>
          <pc:docMk/>
          <pc:sldMk cId="1780864053" sldId="260"/>
        </pc:sldMkLst>
      </pc:sldChg>
      <pc:sldChg chg="modSp">
        <pc:chgData name="Marco Pozzan (AD)" userId="51d62458-f3f1-4d79-9bf1-f8753b036489" providerId="ADAL" clId="{4B538E50-E308-4062-91EF-84B2E2B75667}" dt="2020-01-18T16:41:04.679" v="117" actId="20577"/>
        <pc:sldMkLst>
          <pc:docMk/>
          <pc:sldMk cId="148607444" sldId="262"/>
        </pc:sldMkLst>
        <pc:spChg chg="mod">
          <ac:chgData name="Marco Pozzan (AD)" userId="51d62458-f3f1-4d79-9bf1-f8753b036489" providerId="ADAL" clId="{4B538E50-E308-4062-91EF-84B2E2B75667}" dt="2020-01-18T16:41:04.679" v="117" actId="20577"/>
          <ac:spMkLst>
            <pc:docMk/>
            <pc:sldMk cId="148607444" sldId="262"/>
            <ac:spMk id="2" creationId="{00000000-0000-0000-0000-000000000000}"/>
          </ac:spMkLst>
        </pc:spChg>
      </pc:sldChg>
      <pc:sldChg chg="modSp">
        <pc:chgData name="Marco Pozzan (AD)" userId="51d62458-f3f1-4d79-9bf1-f8753b036489" providerId="ADAL" clId="{4B538E50-E308-4062-91EF-84B2E2B75667}" dt="2020-01-18T16:40:53.367" v="93" actId="6549"/>
        <pc:sldMkLst>
          <pc:docMk/>
          <pc:sldMk cId="2308774529" sldId="264"/>
        </pc:sldMkLst>
        <pc:spChg chg="mod">
          <ac:chgData name="Marco Pozzan (AD)" userId="51d62458-f3f1-4d79-9bf1-f8753b036489" providerId="ADAL" clId="{4B538E50-E308-4062-91EF-84B2E2B75667}" dt="2020-01-18T16:40:53.367" v="93" actId="6549"/>
          <ac:spMkLst>
            <pc:docMk/>
            <pc:sldMk cId="2308774529" sldId="264"/>
            <ac:spMk id="3" creationId="{00000000-0000-0000-0000-000000000000}"/>
          </ac:spMkLst>
        </pc:spChg>
      </pc:sldChg>
      <pc:sldChg chg="addSp modSp">
        <pc:chgData name="Marco Pozzan (AD)" userId="51d62458-f3f1-4d79-9bf1-f8753b036489" providerId="ADAL" clId="{4B538E50-E308-4062-91EF-84B2E2B75667}" dt="2020-01-18T16:22:49.117" v="8" actId="1076"/>
        <pc:sldMkLst>
          <pc:docMk/>
          <pc:sldMk cId="817233719" sldId="275"/>
        </pc:sldMkLst>
        <pc:picChg chg="add mod">
          <ac:chgData name="Marco Pozzan (AD)" userId="51d62458-f3f1-4d79-9bf1-f8753b036489" providerId="ADAL" clId="{4B538E50-E308-4062-91EF-84B2E2B75667}" dt="2020-01-18T16:22:49.117" v="8" actId="1076"/>
          <ac:picMkLst>
            <pc:docMk/>
            <pc:sldMk cId="817233719" sldId="275"/>
            <ac:picMk id="4" creationId="{D928448C-AB9A-473B-A6FF-BD12A50872F4}"/>
          </ac:picMkLst>
        </pc:picChg>
      </pc:sldChg>
      <pc:sldChg chg="modSp">
        <pc:chgData name="Marco Pozzan (AD)" userId="51d62458-f3f1-4d79-9bf1-f8753b036489" providerId="ADAL" clId="{4B538E50-E308-4062-91EF-84B2E2B75667}" dt="2020-01-18T16:23:25.850" v="10" actId="20577"/>
        <pc:sldMkLst>
          <pc:docMk/>
          <pc:sldMk cId="1456845991" sldId="276"/>
        </pc:sldMkLst>
        <pc:spChg chg="mod">
          <ac:chgData name="Marco Pozzan (AD)" userId="51d62458-f3f1-4d79-9bf1-f8753b036489" providerId="ADAL" clId="{4B538E50-E308-4062-91EF-84B2E2B75667}" dt="2020-01-18T16:23:25.850" v="10" actId="20577"/>
          <ac:spMkLst>
            <pc:docMk/>
            <pc:sldMk cId="1456845991" sldId="276"/>
            <ac:spMk id="19" creationId="{00000000-0000-0000-0000-000000000000}"/>
          </ac:spMkLst>
        </pc:spChg>
      </pc:sldChg>
      <pc:sldChg chg="modSp">
        <pc:chgData name="Marco Pozzan (AD)" userId="51d62458-f3f1-4d79-9bf1-f8753b036489" providerId="ADAL" clId="{4B538E50-E308-4062-91EF-84B2E2B75667}" dt="2020-01-18T16:23:50.785" v="12" actId="20577"/>
        <pc:sldMkLst>
          <pc:docMk/>
          <pc:sldMk cId="1254990550" sldId="277"/>
        </pc:sldMkLst>
        <pc:spChg chg="mod">
          <ac:chgData name="Marco Pozzan (AD)" userId="51d62458-f3f1-4d79-9bf1-f8753b036489" providerId="ADAL" clId="{4B538E50-E308-4062-91EF-84B2E2B75667}" dt="2020-01-18T16:23:50.785" v="12" actId="20577"/>
          <ac:spMkLst>
            <pc:docMk/>
            <pc:sldMk cId="1254990550" sldId="277"/>
            <ac:spMk id="19" creationId="{00000000-0000-0000-0000-000000000000}"/>
          </ac:spMkLst>
        </pc:spChg>
      </pc:sldChg>
      <pc:sldChg chg="addSp delSp modSp">
        <pc:chgData name="Marco Pozzan (AD)" userId="51d62458-f3f1-4d79-9bf1-f8753b036489" providerId="ADAL" clId="{4B538E50-E308-4062-91EF-84B2E2B75667}" dt="2020-01-18T16:31:34.817" v="30" actId="1076"/>
        <pc:sldMkLst>
          <pc:docMk/>
          <pc:sldMk cId="1136068414" sldId="279"/>
        </pc:sldMkLst>
        <pc:picChg chg="add del mod">
          <ac:chgData name="Marco Pozzan (AD)" userId="51d62458-f3f1-4d79-9bf1-f8753b036489" providerId="ADAL" clId="{4B538E50-E308-4062-91EF-84B2E2B75667}" dt="2020-01-18T16:31:28.140" v="26" actId="478"/>
          <ac:picMkLst>
            <pc:docMk/>
            <pc:sldMk cId="1136068414" sldId="279"/>
            <ac:picMk id="2" creationId="{A96CEAA0-E920-4288-9083-67A0D863D478}"/>
          </ac:picMkLst>
        </pc:picChg>
        <pc:picChg chg="add mod">
          <ac:chgData name="Marco Pozzan (AD)" userId="51d62458-f3f1-4d79-9bf1-f8753b036489" providerId="ADAL" clId="{4B538E50-E308-4062-91EF-84B2E2B75667}" dt="2020-01-18T16:31:34.817" v="30" actId="1076"/>
          <ac:picMkLst>
            <pc:docMk/>
            <pc:sldMk cId="1136068414" sldId="279"/>
            <ac:picMk id="3" creationId="{176C145A-08EA-4505-8685-FE50C8B85AC8}"/>
          </ac:picMkLst>
        </pc:picChg>
        <pc:picChg chg="mod">
          <ac:chgData name="Marco Pozzan (AD)" userId="51d62458-f3f1-4d79-9bf1-f8753b036489" providerId="ADAL" clId="{4B538E50-E308-4062-91EF-84B2E2B75667}" dt="2020-01-18T16:30:50.499" v="22" actId="14100"/>
          <ac:picMkLst>
            <pc:docMk/>
            <pc:sldMk cId="1136068414" sldId="279"/>
            <ac:picMk id="4" creationId="{9944A27B-17A8-4876-BE99-12503F01D209}"/>
          </ac:picMkLst>
        </pc:picChg>
      </pc:sldChg>
      <pc:sldChg chg="addSp modSp">
        <pc:chgData name="Marco Pozzan (AD)" userId="51d62458-f3f1-4d79-9bf1-f8753b036489" providerId="ADAL" clId="{4B538E50-E308-4062-91EF-84B2E2B75667}" dt="2020-01-18T16:32:20.897" v="47" actId="1038"/>
        <pc:sldMkLst>
          <pc:docMk/>
          <pc:sldMk cId="4038716772" sldId="280"/>
        </pc:sldMkLst>
        <pc:picChg chg="add mod">
          <ac:chgData name="Marco Pozzan (AD)" userId="51d62458-f3f1-4d79-9bf1-f8753b036489" providerId="ADAL" clId="{4B538E50-E308-4062-91EF-84B2E2B75667}" dt="2020-01-18T16:32:20.897" v="47" actId="1038"/>
          <ac:picMkLst>
            <pc:docMk/>
            <pc:sldMk cId="4038716772" sldId="280"/>
            <ac:picMk id="2" creationId="{D5E7BA03-2E4A-47D2-B79E-5134A7BEA582}"/>
          </ac:picMkLst>
        </pc:picChg>
        <pc:picChg chg="mod">
          <ac:chgData name="Marco Pozzan (AD)" userId="51d62458-f3f1-4d79-9bf1-f8753b036489" providerId="ADAL" clId="{4B538E50-E308-4062-91EF-84B2E2B75667}" dt="2020-01-18T16:31:46.159" v="32" actId="14100"/>
          <ac:picMkLst>
            <pc:docMk/>
            <pc:sldMk cId="4038716772" sldId="280"/>
            <ac:picMk id="3" creationId="{5A91ADC9-2471-465F-A055-7DAA8F62D582}"/>
          </ac:picMkLst>
        </pc:picChg>
      </pc:sldChg>
      <pc:sldChg chg="addSp modSp">
        <pc:chgData name="Marco Pozzan (AD)" userId="51d62458-f3f1-4d79-9bf1-f8753b036489" providerId="ADAL" clId="{4B538E50-E308-4062-91EF-84B2E2B75667}" dt="2020-01-18T16:38:14.004" v="49" actId="1076"/>
        <pc:sldMkLst>
          <pc:docMk/>
          <pc:sldMk cId="622159604" sldId="290"/>
        </pc:sldMkLst>
        <pc:picChg chg="add mod">
          <ac:chgData name="Marco Pozzan (AD)" userId="51d62458-f3f1-4d79-9bf1-f8753b036489" providerId="ADAL" clId="{4B538E50-E308-4062-91EF-84B2E2B75667}" dt="2020-01-18T16:38:14.004" v="49" actId="1076"/>
          <ac:picMkLst>
            <pc:docMk/>
            <pc:sldMk cId="622159604" sldId="290"/>
            <ac:picMk id="2" creationId="{FBD3907A-D81C-470E-A86B-0CD0E650C819}"/>
          </ac:picMkLst>
        </pc:picChg>
      </pc:sldChg>
      <pc:sldChg chg="modSp add del ord">
        <pc:chgData name="Marco Pozzan (AD)" userId="51d62458-f3f1-4d79-9bf1-f8753b036489" providerId="ADAL" clId="{4B538E50-E308-4062-91EF-84B2E2B75667}" dt="2020-01-18T16:22:52.197" v="9" actId="47"/>
        <pc:sldMkLst>
          <pc:docMk/>
          <pc:sldMk cId="3201841441" sldId="293"/>
        </pc:sldMkLst>
        <pc:spChg chg="mod">
          <ac:chgData name="Marco Pozzan (AD)" userId="51d62458-f3f1-4d79-9bf1-f8753b036489" providerId="ADAL" clId="{4B538E50-E308-4062-91EF-84B2E2B75667}" dt="2020-01-18T16:22:28.764" v="3" actId="6549"/>
          <ac:spMkLst>
            <pc:docMk/>
            <pc:sldMk cId="3201841441" sldId="293"/>
            <ac:spMk id="1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0EA53-C2B4-4B23-9864-D405959AFCF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BF8DA-02D9-4423-9429-13A5E2B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6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Esempio: </a:t>
            </a:r>
            <a:r>
              <a:rPr lang="en-US" dirty="0" err="1"/>
              <a:t>provate</a:t>
            </a:r>
            <a:r>
              <a:rPr lang="en-US" dirty="0"/>
              <a:t> ad </a:t>
            </a:r>
            <a:r>
              <a:rPr lang="en-US" dirty="0" err="1"/>
              <a:t>immaginare</a:t>
            </a:r>
            <a:r>
              <a:rPr lang="en-US" dirty="0"/>
              <a:t> di essere collegate ad una tabella delle </a:t>
            </a:r>
            <a:r>
              <a:rPr lang="en-US" dirty="0" err="1"/>
              <a:t>vendite</a:t>
            </a:r>
            <a:r>
              <a:rPr lang="en-US" dirty="0"/>
              <a:t> di 1.000.000.000 (</a:t>
            </a:r>
            <a:r>
              <a:rPr lang="en-US" dirty="0" err="1"/>
              <a:t>migliardo</a:t>
            </a:r>
            <a:r>
              <a:rPr lang="en-US" dirty="0"/>
              <a:t>) se non sono </a:t>
            </a:r>
            <a:r>
              <a:rPr lang="en-US" dirty="0" err="1"/>
              <a:t>interessato</a:t>
            </a:r>
            <a:r>
              <a:rPr lang="en-US" dirty="0"/>
              <a:t> ad avere tutte le </a:t>
            </a:r>
            <a:r>
              <a:rPr lang="en-US" dirty="0" err="1"/>
              <a:t>vendite</a:t>
            </a:r>
            <a:r>
              <a:rPr lang="en-US" dirty="0"/>
              <a:t> ma solo </a:t>
            </a:r>
            <a:r>
              <a:rPr lang="en-US" dirty="0" err="1"/>
              <a:t>l’aggregato</a:t>
            </a:r>
            <a:r>
              <a:rPr lang="en-US" dirty="0"/>
              <a:t> non va tanto bene perchè </a:t>
            </a:r>
            <a:r>
              <a:rPr lang="en-US" dirty="0" err="1"/>
              <a:t>dovrei</a:t>
            </a:r>
            <a:r>
              <a:rPr lang="en-US" dirty="0"/>
              <a:t> </a:t>
            </a:r>
            <a:r>
              <a:rPr lang="en-US" dirty="0" err="1"/>
              <a:t>comunque</a:t>
            </a:r>
            <a:r>
              <a:rPr lang="en-US" dirty="0"/>
              <a:t> fare </a:t>
            </a:r>
            <a:r>
              <a:rPr lang="en-US" dirty="0" err="1"/>
              <a:t>fare</a:t>
            </a:r>
            <a:r>
              <a:rPr lang="en-US" dirty="0"/>
              <a:t> </a:t>
            </a:r>
            <a:r>
              <a:rPr lang="en-US" dirty="0" err="1"/>
              <a:t>l’operazione</a:t>
            </a:r>
            <a:r>
              <a:rPr lang="en-US" dirty="0"/>
              <a:t> a SQL Server.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BF8DA-02D9-4423-9429-13A5E2B623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563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Esempio: </a:t>
            </a:r>
            <a:r>
              <a:rPr lang="en-US" dirty="0" err="1"/>
              <a:t>provate</a:t>
            </a:r>
            <a:r>
              <a:rPr lang="en-US" dirty="0"/>
              <a:t> ad </a:t>
            </a:r>
            <a:r>
              <a:rPr lang="en-US" dirty="0" err="1"/>
              <a:t>immaginare</a:t>
            </a:r>
            <a:r>
              <a:rPr lang="en-US" dirty="0"/>
              <a:t> di essere collegate ad una tabella delle </a:t>
            </a:r>
            <a:r>
              <a:rPr lang="en-US" dirty="0" err="1"/>
              <a:t>vendite</a:t>
            </a:r>
            <a:r>
              <a:rPr lang="en-US" dirty="0"/>
              <a:t> di 1.000.000.000 (</a:t>
            </a:r>
            <a:r>
              <a:rPr lang="en-US" dirty="0" err="1"/>
              <a:t>migliardo</a:t>
            </a:r>
            <a:r>
              <a:rPr lang="en-US" dirty="0"/>
              <a:t>) se non sono </a:t>
            </a:r>
            <a:r>
              <a:rPr lang="en-US" dirty="0" err="1"/>
              <a:t>interessato</a:t>
            </a:r>
            <a:r>
              <a:rPr lang="en-US" dirty="0"/>
              <a:t> ad avere tutte le </a:t>
            </a:r>
            <a:r>
              <a:rPr lang="en-US" dirty="0" err="1"/>
              <a:t>vendite</a:t>
            </a:r>
            <a:r>
              <a:rPr lang="en-US" dirty="0"/>
              <a:t> ma solo </a:t>
            </a:r>
            <a:r>
              <a:rPr lang="en-US" dirty="0" err="1"/>
              <a:t>l’aggregato</a:t>
            </a:r>
            <a:r>
              <a:rPr lang="en-US" dirty="0"/>
              <a:t> non va tanto bene perchè </a:t>
            </a:r>
            <a:r>
              <a:rPr lang="en-US" dirty="0" err="1"/>
              <a:t>dovrei</a:t>
            </a:r>
            <a:r>
              <a:rPr lang="en-US" dirty="0"/>
              <a:t> </a:t>
            </a:r>
            <a:r>
              <a:rPr lang="en-US" dirty="0" err="1"/>
              <a:t>comunque</a:t>
            </a:r>
            <a:r>
              <a:rPr lang="en-US" dirty="0"/>
              <a:t> fare </a:t>
            </a:r>
            <a:r>
              <a:rPr lang="en-US" dirty="0" err="1"/>
              <a:t>fare</a:t>
            </a:r>
            <a:r>
              <a:rPr lang="en-US" dirty="0"/>
              <a:t> </a:t>
            </a:r>
            <a:r>
              <a:rPr lang="en-US" dirty="0" err="1"/>
              <a:t>l’operazione</a:t>
            </a:r>
            <a:r>
              <a:rPr lang="en-US" dirty="0"/>
              <a:t> a SQL Server.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BF8DA-02D9-4423-9429-13A5E2B623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51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312B3-317E-40DB-AF9C-0323B94D1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175" y="2760205"/>
            <a:ext cx="3919352" cy="979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34C2-F80C-4ADF-B50A-76A8675B08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38662CB-A2CC-4C14-9742-E6B66AF1EE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3651" y="2807143"/>
            <a:ext cx="3463548" cy="8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3659450" y="0"/>
            <a:ext cx="7861039" cy="6480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3007171" y="359960"/>
            <a:ext cx="6480175" cy="5760247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485" y="3817259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528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485" y="2362147"/>
            <a:ext cx="7254412" cy="1291919"/>
          </a:xfrm>
          <a:prstGeom prst="rect">
            <a:avLst/>
          </a:prstGeom>
        </p:spPr>
        <p:txBody>
          <a:bodyPr anchor="b"/>
          <a:lstStyle>
            <a:lvl1pPr>
              <a:defRPr sz="6048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485" y="5374303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52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36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5" y="1942008"/>
            <a:ext cx="4089427" cy="2596161"/>
          </a:xfrm>
          <a:prstGeom prst="rect">
            <a:avLst/>
          </a:prstGeom>
        </p:spPr>
        <p:txBody>
          <a:bodyPr anchor="ctr"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975163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6" y="551746"/>
            <a:ext cx="10685444" cy="773601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5" y="2630954"/>
            <a:ext cx="10685444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025" y="3246954"/>
            <a:ext cx="10685444" cy="2747352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47316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96" y="3824648"/>
            <a:ext cx="5696241" cy="1916218"/>
          </a:xfrm>
          <a:prstGeom prst="rect">
            <a:avLst/>
          </a:prstGeom>
        </p:spPr>
        <p:txBody>
          <a:bodyPr anchor="t"/>
          <a:lstStyle>
            <a:lvl1pPr marL="0" marR="0" indent="0" algn="l" defTabSz="5760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4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0974" y="536138"/>
            <a:ext cx="4330452" cy="772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011858" y="979217"/>
            <a:ext cx="3508631" cy="4521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490DE-A3C3-408F-BC05-A9373511A4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21686" y="5830484"/>
            <a:ext cx="2598802" cy="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86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307" y="0"/>
            <a:ext cx="9720412" cy="6480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63133" y="-63134"/>
            <a:ext cx="6480175" cy="66064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555240" y="3730420"/>
            <a:ext cx="3728328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48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74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1520488" cy="6480175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3461028" y="2386662"/>
            <a:ext cx="4598432" cy="17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00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F0DDE-7CAF-45FF-85E4-6B8E58035C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96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8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19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4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15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47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6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BF424-9A07-427E-BC80-85F53CDD7FA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620738" y="5963584"/>
            <a:ext cx="2062712" cy="515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026698-2F85-47A0-9241-FB2AC716A91A}"/>
              </a:ext>
            </a:extLst>
          </p:cNvPr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</p:spTree>
    <p:extLst>
      <p:ext uri="{BB962C8B-B14F-4D97-AF65-F5344CB8AC3E}">
        <p14:creationId xmlns:p14="http://schemas.microsoft.com/office/powerpoint/2010/main" val="372088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51" r:id="rId10"/>
    <p:sldLayoutId id="214748365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orient="horz" pos="2381" userDrawn="1">
          <p15:clr>
            <a:srgbClr val="F26B43"/>
          </p15:clr>
        </p15:guide>
        <p15:guide id="12" pos="362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227" userDrawn="1">
          <p15:clr>
            <a:srgbClr val="F26B43"/>
          </p15:clr>
        </p15:guide>
        <p15:guide id="15" orient="horz" pos="227" userDrawn="1">
          <p15:clr>
            <a:srgbClr val="F26B43"/>
          </p15:clr>
        </p15:guide>
        <p15:guide id="16" orient="horz" pos="680" userDrawn="1">
          <p15:clr>
            <a:srgbClr val="F26B43"/>
          </p15:clr>
        </p15:guide>
        <p15:guide id="17" orient="horz" pos="907" userDrawn="1">
          <p15:clr>
            <a:srgbClr val="F26B43"/>
          </p15:clr>
        </p15:guide>
        <p15:guide id="18" orient="horz" pos="3855" userDrawn="1">
          <p15:clr>
            <a:srgbClr val="F26B43"/>
          </p15:clr>
        </p15:guide>
        <p15:guide id="19" orient="horz" pos="204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8.emf"/><Relationship Id="rId1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hyperlink" Target="http://www.menti.co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hyperlink" Target="http://www.menti.com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menti.com/" TargetMode="Externa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desktop-aggregations" TargetMode="External"/><Relationship Id="rId2" Type="http://schemas.openxmlformats.org/officeDocument/2006/relationships/hyperlink" Target="https://powerbi.microsoft.com/en-us/blog/aggregations-for-petabyte-scale-bi-is-generally-available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ka.ms/TrillionRowDemo" TargetMode="External"/><Relationship Id="rId4" Type="http://schemas.openxmlformats.org/officeDocument/2006/relationships/hyperlink" Target="https://www.youtube.com/watch?time_continue=9&amp;v=EWPVsa64aEQ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score.com/MDN9" TargetMode="Externa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jp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wmf"/><Relationship Id="rId11" Type="http://schemas.openxmlformats.org/officeDocument/2006/relationships/image" Target="../media/image37.jpeg"/><Relationship Id="rId5" Type="http://schemas.openxmlformats.org/officeDocument/2006/relationships/image" Target="../media/image31.wmf"/><Relationship Id="rId10" Type="http://schemas.openxmlformats.org/officeDocument/2006/relationships/image" Target="../media/image36.png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hyperlink" Target="http://www.innovazionefvg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67" y="2362146"/>
            <a:ext cx="9644869" cy="1291919"/>
          </a:xfrm>
        </p:spPr>
        <p:txBody>
          <a:bodyPr/>
          <a:lstStyle/>
          <a:p>
            <a:r>
              <a:rPr lang="en-US" dirty="0"/>
              <a:t>Aggregazioni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Marco Pozzan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/>
              <a:t>Import Mode vs Direct Query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09" y="1093599"/>
            <a:ext cx="10728291" cy="5544149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it-IT" sz="3200" b="1" dirty="0">
                <a:solidFill>
                  <a:srgbClr val="474947"/>
                </a:solidFill>
                <a:latin typeface="+mj-lt"/>
              </a:rPr>
              <a:t>Direct Query mode</a:t>
            </a:r>
          </a:p>
          <a:p>
            <a:pPr lvl="1"/>
            <a:r>
              <a:rPr lang="it-IT" dirty="0">
                <a:latin typeface="+mj-lt"/>
              </a:rPr>
              <a:t>Trasformazione da DAX a SQL (solo per database relazionali)</a:t>
            </a:r>
          </a:p>
          <a:p>
            <a:pPr lvl="1"/>
            <a:r>
              <a:rPr lang="it-IT" dirty="0">
                <a:latin typeface="+mj-lt"/>
              </a:rPr>
              <a:t>Query sul motore SQL Server aumentando il workload</a:t>
            </a:r>
          </a:p>
          <a:p>
            <a:pPr lvl="1"/>
            <a:r>
              <a:rPr lang="it-IT" dirty="0">
                <a:latin typeface="+mj-lt"/>
              </a:rPr>
              <a:t>Molte limitazioni (solo connessione SQL, no colonne calcolate, no gerarchie temporali)</a:t>
            </a:r>
          </a:p>
          <a:p>
            <a:pPr lvl="1"/>
            <a:r>
              <a:rPr lang="it-IT" dirty="0">
                <a:latin typeface="+mj-lt"/>
              </a:rPr>
              <a:t>No tempo di processing</a:t>
            </a:r>
          </a:p>
          <a:p>
            <a:pPr lvl="1"/>
            <a:r>
              <a:rPr lang="it-IT" dirty="0">
                <a:latin typeface="+mj-lt"/>
              </a:rPr>
              <a:t>Real-time queries</a:t>
            </a:r>
          </a:p>
          <a:p>
            <a:r>
              <a:rPr lang="it-IT" sz="3200" b="1" dirty="0">
                <a:solidFill>
                  <a:srgbClr val="474947"/>
                </a:solidFill>
                <a:latin typeface="+mj-lt"/>
              </a:rPr>
              <a:t>In Memory mode (vertipaq) (default)</a:t>
            </a:r>
          </a:p>
          <a:p>
            <a:pPr lvl="1"/>
            <a:r>
              <a:rPr lang="it-IT" dirty="0">
                <a:latin typeface="+mj-lt"/>
              </a:rPr>
              <a:t>I dati vengono copiati in memoria</a:t>
            </a:r>
          </a:p>
          <a:p>
            <a:pPr lvl="1"/>
            <a:r>
              <a:rPr lang="it-IT" dirty="0">
                <a:latin typeface="+mj-lt"/>
              </a:rPr>
              <a:t>Singolo accesso alla sorgente dati</a:t>
            </a:r>
          </a:p>
          <a:p>
            <a:pPr lvl="1"/>
            <a:r>
              <a:rPr lang="it-IT" dirty="0">
                <a:latin typeface="+mj-lt"/>
              </a:rPr>
              <a:t>Le query girano su uno «snapshot dei dati»</a:t>
            </a:r>
          </a:p>
          <a:p>
            <a:pPr lvl="1"/>
            <a:endParaRPr lang="it-IT" sz="3024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9499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Import Mode vs Direct Query Mode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Autofit/>
          </a:bodyPr>
          <a:lstStyle/>
          <a:p>
            <a:r>
              <a:rPr lang="it-IT" sz="3024" b="1" dirty="0">
                <a:latin typeface="Calibri" panose="020F0502020204030204" pitchFamily="34" charset="0"/>
              </a:rPr>
              <a:t>PROCESS</a:t>
            </a:r>
            <a:r>
              <a:rPr lang="it-IT" sz="3024" dirty="0">
                <a:latin typeface="Calibri" panose="020F0502020204030204" pitchFamily="34" charset="0"/>
              </a:rPr>
              <a:t> = </a:t>
            </a:r>
            <a:r>
              <a:rPr lang="it-IT" sz="3000" dirty="0">
                <a:solidFill>
                  <a:srgbClr val="474947"/>
                </a:solidFill>
                <a:latin typeface="+mj-lt"/>
              </a:rPr>
              <a:t>Lettura dalla sorgente dati in memoria</a:t>
            </a:r>
          </a:p>
          <a:p>
            <a:r>
              <a:rPr lang="it-IT" sz="3024" dirty="0">
                <a:latin typeface="Calibri" panose="020F0502020204030204" pitchFamily="34" charset="0"/>
              </a:rPr>
              <a:t>Vertipaq contiene il risultato del processing del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36A49-F190-4EFA-8EB6-4E2DE82F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73" y="2669516"/>
            <a:ext cx="7807657" cy="237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813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FDD9A"/>
                </a:solidFill>
              </a:rPr>
              <a:t>Import Mode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Vertipaq: motore colonnare in memoria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Tutte le query sono elaborate in memoria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AF5273-2530-41F9-9613-A159FC5AB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901" y="2635030"/>
            <a:ext cx="6592859" cy="375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99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6AC3FF"/>
                </a:solidFill>
              </a:rPr>
              <a:t>Direct Query Mode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Tutte le query sono elaborate dal data source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A7A5A8-139E-4476-8DA1-A7AF31572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68" y="2090056"/>
            <a:ext cx="7510609" cy="42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94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Mode vs Direct Query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/>
          <a:lstStyle/>
          <a:p>
            <a:r>
              <a:rPr lang="en-US" dirty="0"/>
              <a:t>Quale dei due engine segliamo?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28448C-AB9A-473B-A6FF-BD12A5087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20" y="2216133"/>
            <a:ext cx="7122171" cy="408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540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Concetto di Aggregazione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 tecnica di ottimizzazione: Tabella aggregata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A79B7-4CBB-4FB4-AF0A-2BB45A397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61" y="2155863"/>
            <a:ext cx="8563928" cy="39639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9DCD96-C391-41DF-B305-A3191676F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552" y="4900573"/>
            <a:ext cx="1737914" cy="747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9341FB-540B-40D2-B261-1369E27CA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2609" y="2808623"/>
            <a:ext cx="1652631" cy="72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809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Aggregazione in Power BI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47F0030-15C5-4F7A-8282-86ABB6B22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262" y="1645940"/>
            <a:ext cx="10659963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95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Aggregazioni in Power BI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Come ogni altra tabella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Sono automaticamente nascoste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Sono accessibili dall’amministratore del dataset una volta pubblicate sul servizio.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Supportato in PBI desktop e services ( shared e premium) con RLS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Bisogna configurarle adeguatamente</a:t>
            </a:r>
          </a:p>
        </p:txBody>
      </p:sp>
    </p:spTree>
    <p:extLst>
      <p:ext uri="{BB962C8B-B14F-4D97-AF65-F5344CB8AC3E}">
        <p14:creationId xmlns:p14="http://schemas.microsoft.com/office/powerpoint/2010/main" val="3456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Aggregazioni in Power BI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Migliora le performance delle query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Non solo per petabyte o trillioni di righe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Per tutti </a:t>
            </a:r>
            <a:r>
              <a:rPr lang="en-US" dirty="0" err="1"/>
              <a:t>i</a:t>
            </a:r>
            <a:r>
              <a:rPr lang="en-US" dirty="0"/>
              <a:t> dataset che richiedono uno spreco di cache (Time, CPU, Memory)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93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Come </a:t>
            </a:r>
            <a:r>
              <a:rPr lang="en-US" dirty="0" err="1"/>
              <a:t>si</a:t>
            </a:r>
            <a:r>
              <a:rPr lang="en-US" dirty="0"/>
              <a:t> crea una aggregazione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/>
          <a:lstStyle/>
          <a:p>
            <a:r>
              <a:rPr lang="en-US" dirty="0"/>
              <a:t>Configuratore delle proprietà dell’aggregazione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1042A98-18EC-430C-8A9C-0B3B046C5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38" y="2035248"/>
            <a:ext cx="9575442" cy="435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59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97" y="3240088"/>
            <a:ext cx="4089364" cy="1453314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5544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587" y="2083789"/>
            <a:ext cx="1564666" cy="156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362" y="4203701"/>
            <a:ext cx="1564666" cy="1564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220" y="4587971"/>
            <a:ext cx="972914" cy="88446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4649535" y="3468732"/>
            <a:ext cx="1806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8618142" y="3468732"/>
            <a:ext cx="2215570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6716397" y="3468732"/>
            <a:ext cx="1964019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512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4649890" y="5724795"/>
            <a:ext cx="1971611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6621501" y="5724795"/>
            <a:ext cx="2298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8920387" y="5724795"/>
            <a:ext cx="1798583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4948543" y="4203701"/>
            <a:ext cx="567338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88" y="0"/>
            <a:ext cx="2741741" cy="26555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469" y="2083789"/>
            <a:ext cx="1416217" cy="14162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4221460" y="602650"/>
            <a:ext cx="704373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2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52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6683401" y="5019333"/>
            <a:ext cx="1971611" cy="554939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939" y="2038300"/>
            <a:ext cx="1427644" cy="14276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7145108" y="4500556"/>
            <a:ext cx="1211231" cy="432644"/>
            <a:chOff x="5522708" y="4176246"/>
            <a:chExt cx="1114828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71544" cy="29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12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1: Creazione di una aggregazione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E295DA-F4B6-4EA0-8719-42FB119D62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1963" y="1080363"/>
            <a:ext cx="5055870" cy="3072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86ADC-3D93-4377-BECE-6B09D38B61C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68064" y="3824559"/>
            <a:ext cx="6092082" cy="2542404"/>
          </a:xfrm>
          <a:prstGeom prst="rect">
            <a:avLst/>
          </a:prstGeom>
        </p:spPr>
      </p:pic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D6F9F978-FDB5-4F26-8152-BA341463BB04}"/>
              </a:ext>
            </a:extLst>
          </p:cNvPr>
          <p:cNvSpPr txBox="1">
            <a:spLocks/>
          </p:cNvSpPr>
          <p:nvPr/>
        </p:nvSpPr>
        <p:spPr>
          <a:xfrm>
            <a:off x="5498758" y="1080363"/>
            <a:ext cx="6021729" cy="2744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Pronti con le mani sulla tastiera del telefonino?</a:t>
            </a:r>
          </a:p>
          <a:p>
            <a:r>
              <a:rPr lang="en-US" dirty="0"/>
              <a:t>		 </a:t>
            </a:r>
            <a:r>
              <a:rPr lang="en-US" dirty="0">
                <a:hlinkClick r:id="rId4"/>
              </a:rPr>
              <a:t>www.menti.com</a:t>
            </a:r>
            <a:endParaRPr lang="en-US" dirty="0"/>
          </a:p>
          <a:p>
            <a:r>
              <a:rPr lang="en-US" dirty="0"/>
              <a:t>		codice </a:t>
            </a:r>
            <a:r>
              <a:rPr lang="en-US" b="1" dirty="0"/>
              <a:t>31 92 96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B0775E-4B64-494D-AB9B-7C45850050E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64981" y="2207171"/>
            <a:ext cx="1104267" cy="113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78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Architettura </a:t>
            </a:r>
            <a:r>
              <a:rPr lang="en-US" dirty="0" err="1"/>
              <a:t>ibrida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/>
          <a:lstStyle/>
          <a:p>
            <a:r>
              <a:rPr lang="en-US" dirty="0"/>
              <a:t>Architettura bilanciata: suddividere il </a:t>
            </a:r>
            <a:r>
              <a:rPr lang="en-US" dirty="0" err="1"/>
              <a:t>carico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7FEA9D-FBEB-4A28-AD83-3D1C1A167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64" y="2444521"/>
            <a:ext cx="10107436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9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Model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Possiamo scegliere la memorizzazione per ogni tabella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Lasciamo le grandi tabelle nella sorgente dato e carichiamo in memoria le tabelle </a:t>
            </a:r>
            <a:r>
              <a:rPr lang="en-US" sz="3200" dirty="0" err="1"/>
              <a:t>piccole</a:t>
            </a: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Le query sono elaborate o in memoria o nella sorgente dato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845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Composite model e tabelle aggregate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4873727" cy="468000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u="sng" dirty="0"/>
              <a:t>Le query sono elaborate o in memoria o nella sorgente dato.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u="sng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Come faccio ad eseguire query su tabelle che stanno su engine </a:t>
            </a:r>
            <a:r>
              <a:rPr lang="en-US" sz="3200" dirty="0" err="1"/>
              <a:t>separati</a:t>
            </a:r>
            <a:r>
              <a:rPr lang="en-US" sz="3200" dirty="0"/>
              <a:t>? </a:t>
            </a:r>
            <a:r>
              <a:rPr lang="en-US" sz="3200" u="sng" dirty="0"/>
              <a:t>(weak relationship)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u="sng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8CD78-1011-4399-82B5-9F61C1A6E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149" y="1439813"/>
            <a:ext cx="6005016" cy="393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38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 storage mode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4570679" cy="4680000"/>
          </a:xfrm>
        </p:spPr>
        <p:txBody>
          <a:bodyPr/>
          <a:lstStyle/>
          <a:p>
            <a:r>
              <a:rPr lang="it-IT" sz="3200" dirty="0"/>
              <a:t>Trasforma una weak relationship in una </a:t>
            </a:r>
            <a:r>
              <a:rPr lang="it-IT" sz="3200" b="1" dirty="0"/>
              <a:t>strong relationship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9CDC-B91A-4D42-ACDE-5B1CEFA9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0803" y="1439813"/>
            <a:ext cx="6409413" cy="420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12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2: Weak Relationship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634B58-9443-4972-AF3A-891350A6C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50" y="1079915"/>
            <a:ext cx="4036220" cy="43203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E78EAB-9681-4A6E-8AEF-BC06277CD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108" y="3511504"/>
            <a:ext cx="4394280" cy="2879726"/>
          </a:xfrm>
          <a:prstGeom prst="rect">
            <a:avLst/>
          </a:prstGeom>
        </p:spPr>
      </p:pic>
      <p:sp>
        <p:nvSpPr>
          <p:cNvPr id="5" name="Content Placeholder 18">
            <a:extLst>
              <a:ext uri="{FF2B5EF4-FFF2-40B4-BE49-F238E27FC236}">
                <a16:creationId xmlns:a16="http://schemas.microsoft.com/office/drawing/2014/main" id="{713B2338-94A2-4BF5-9A4D-A059F3B4FC89}"/>
              </a:ext>
            </a:extLst>
          </p:cNvPr>
          <p:cNvSpPr txBox="1">
            <a:spLocks/>
          </p:cNvSpPr>
          <p:nvPr/>
        </p:nvSpPr>
        <p:spPr>
          <a:xfrm>
            <a:off x="5498758" y="1080363"/>
            <a:ext cx="6021729" cy="2744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Pronti con le mani sulla tastiera del telefonino?</a:t>
            </a:r>
          </a:p>
          <a:p>
            <a:r>
              <a:rPr lang="en-US" dirty="0"/>
              <a:t>		 </a:t>
            </a:r>
            <a:r>
              <a:rPr lang="en-US" dirty="0">
                <a:hlinkClick r:id="rId4"/>
              </a:rPr>
              <a:t>www.menti.com</a:t>
            </a:r>
            <a:endParaRPr lang="en-US" dirty="0"/>
          </a:p>
          <a:p>
            <a:r>
              <a:rPr lang="en-US" dirty="0"/>
              <a:t>		codice </a:t>
            </a:r>
            <a:r>
              <a:rPr lang="en-US" b="1" dirty="0"/>
              <a:t>31 92 96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BE9FF5-17CE-4DD6-B16C-2013D683D69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564981" y="2207171"/>
            <a:ext cx="1104267" cy="113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6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Precedenza nelle aggregazioni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>
            <a:normAutofit fontScale="92500" lnSpcReduction="2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Livelli multipli di aggregazione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L’aggregazione con il valore di </a:t>
            </a:r>
            <a:r>
              <a:rPr lang="en-US" b="1" dirty="0"/>
              <a:t>precedence</a:t>
            </a:r>
            <a:r>
              <a:rPr lang="en-US" dirty="0"/>
              <a:t> più alto </a:t>
            </a:r>
            <a:r>
              <a:rPr lang="en-US" dirty="0" err="1"/>
              <a:t>vince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L’ultima tabella di aggregazione aggiunta al modello sembra vincere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Tabella principale: 1 billione di righe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Aggregazione 1: 1 millione di righe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Aggregazione 2: 100000 righe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Aggregazione 3: 100 righe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69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3: Precedenze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97390-F5A7-4034-8C45-80D8B5C44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716" y="1256642"/>
            <a:ext cx="4475322" cy="1444703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59E26C4-57B3-4C20-9192-8A9B194C39AE}"/>
              </a:ext>
            </a:extLst>
          </p:cNvPr>
          <p:cNvSpPr/>
          <p:nvPr/>
        </p:nvSpPr>
        <p:spPr>
          <a:xfrm>
            <a:off x="8281851" y="3335383"/>
            <a:ext cx="653143" cy="443447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9483367-E3C8-4163-A863-02BE8CFBD191}"/>
              </a:ext>
            </a:extLst>
          </p:cNvPr>
          <p:cNvSpPr/>
          <p:nvPr/>
        </p:nvSpPr>
        <p:spPr>
          <a:xfrm>
            <a:off x="8682446" y="2612571"/>
            <a:ext cx="592183" cy="722812"/>
          </a:xfrm>
          <a:prstGeom prst="rightArrow">
            <a:avLst/>
          </a:prstGeom>
        </p:spPr>
        <p:txBody>
          <a:bodyPr lIns="0" tIns="0" rIns="0" bIns="0" rtlCol="0" anchor="ctr">
            <a:spAutoFit/>
          </a:bodyPr>
          <a:lstStyle/>
          <a:p>
            <a:pPr algn="l"/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5DC8DA8-A014-432F-9C39-AA423FFC17C3}"/>
              </a:ext>
            </a:extLst>
          </p:cNvPr>
          <p:cNvSpPr/>
          <p:nvPr/>
        </p:nvSpPr>
        <p:spPr>
          <a:xfrm rot="10800000">
            <a:off x="5888970" y="1706289"/>
            <a:ext cx="572790" cy="505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BE49A65-77F1-4306-BC72-668AF2A9BAFF}"/>
              </a:ext>
            </a:extLst>
          </p:cNvPr>
          <p:cNvSpPr/>
          <p:nvPr/>
        </p:nvSpPr>
        <p:spPr>
          <a:xfrm rot="5400000">
            <a:off x="3395356" y="4050485"/>
            <a:ext cx="579120" cy="592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F296B8-6033-4222-B238-F819B0216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22" y="4760773"/>
            <a:ext cx="1743318" cy="11431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8E2764-E51C-4F59-B3EF-1B318B54A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468" y="4760773"/>
            <a:ext cx="1771897" cy="9716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353B79-2232-4D67-8423-03BD90D5F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891" y="1045433"/>
            <a:ext cx="3959176" cy="2733397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71B1BBAB-0C9B-4BCD-AEAC-29B4C379D632}"/>
              </a:ext>
            </a:extLst>
          </p:cNvPr>
          <p:cNvSpPr txBox="1">
            <a:spLocks/>
          </p:cNvSpPr>
          <p:nvPr/>
        </p:nvSpPr>
        <p:spPr>
          <a:xfrm>
            <a:off x="3282446" y="4863533"/>
            <a:ext cx="923794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576026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OR</a:t>
            </a:r>
          </a:p>
        </p:txBody>
      </p:sp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2653F8A3-FE37-4084-A64D-437DC70A1583}"/>
              </a:ext>
            </a:extLst>
          </p:cNvPr>
          <p:cNvSpPr txBox="1">
            <a:spLocks/>
          </p:cNvSpPr>
          <p:nvPr/>
        </p:nvSpPr>
        <p:spPr>
          <a:xfrm>
            <a:off x="6546509" y="2839337"/>
            <a:ext cx="4973980" cy="274419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Pronti con le mani sulla tastiera del telefonino?</a:t>
            </a:r>
          </a:p>
          <a:p>
            <a:r>
              <a:rPr lang="en-US" dirty="0"/>
              <a:t>		 </a:t>
            </a:r>
            <a:r>
              <a:rPr lang="en-US" dirty="0">
                <a:hlinkClick r:id="rId6"/>
              </a:rPr>
              <a:t>www.menti.com</a:t>
            </a:r>
            <a:endParaRPr lang="en-US" dirty="0"/>
          </a:p>
          <a:p>
            <a:r>
              <a:rPr lang="en-US" dirty="0"/>
              <a:t>		codice </a:t>
            </a:r>
            <a:r>
              <a:rPr lang="en-US" b="1" dirty="0"/>
              <a:t>31 92 96</a:t>
            </a:r>
            <a:endParaRPr lang="en-US" dirty="0"/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CB5D02-C757-402D-BE24-688277D6DEF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612731" y="3966145"/>
            <a:ext cx="1104267" cy="113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283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Mantenimento delle Tabelle aggregate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>
            <a:normAutofit/>
          </a:bodyPr>
          <a:lstStyle/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Se una tabella importata o direct non è sincronizzata con le tabelle aggregate </a:t>
            </a:r>
            <a:r>
              <a:rPr lang="en-US" sz="3300" dirty="0" err="1"/>
              <a:t>si</a:t>
            </a:r>
            <a:r>
              <a:rPr lang="en-US" sz="3300" dirty="0"/>
              <a:t> dice </a:t>
            </a:r>
            <a:r>
              <a:rPr lang="en-US" sz="3300" b="1" dirty="0"/>
              <a:t>(out of sync)</a:t>
            </a: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Quando una tabella di aggregazione è </a:t>
            </a:r>
            <a:r>
              <a:rPr lang="en-US" sz="3300" b="1" dirty="0"/>
              <a:t>out of sync </a:t>
            </a:r>
            <a:r>
              <a:rPr lang="en-US" sz="3300" dirty="0" err="1"/>
              <a:t>allora</a:t>
            </a:r>
            <a:r>
              <a:rPr lang="en-US" sz="3300" dirty="0"/>
              <a:t> la tabella dei dettagli e delle aggregazione </a:t>
            </a:r>
            <a:r>
              <a:rPr lang="en-US" sz="3300" dirty="0" err="1"/>
              <a:t>ritornano</a:t>
            </a:r>
            <a:r>
              <a:rPr lang="en-US" sz="3300" dirty="0"/>
              <a:t> numeri differenti. </a:t>
            </a:r>
            <a:r>
              <a:rPr lang="en-US" sz="3300" b="1" dirty="0"/>
              <a:t>PBI non è in grado di determinare  e redirezionare le query al sistema sorgente</a:t>
            </a:r>
          </a:p>
          <a:p>
            <a:pPr marL="571500" indent="-5715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3300" dirty="0"/>
              <a:t>E’ responsabilità di chi gestisce il sistema conoscere il pattern del caricamento dati e mantenere le aggregazione aggiornate</a:t>
            </a:r>
          </a:p>
        </p:txBody>
      </p:sp>
    </p:spTree>
    <p:extLst>
      <p:ext uri="{BB962C8B-B14F-4D97-AF65-F5344CB8AC3E}">
        <p14:creationId xmlns:p14="http://schemas.microsoft.com/office/powerpoint/2010/main" val="222029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4: Mantenimento del sync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6FF1A-9031-4466-8ADE-BFF30A95C2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82216" y="1458413"/>
            <a:ext cx="6858000" cy="908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FC895D-0839-422D-8AA2-57EACDC6E8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482216" y="3274513"/>
            <a:ext cx="6858000" cy="90233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8D8D3EE-CB16-4DF0-891C-DA11FD53A2E6}"/>
              </a:ext>
            </a:extLst>
          </p:cNvPr>
          <p:cNvSpPr/>
          <p:nvPr/>
        </p:nvSpPr>
        <p:spPr>
          <a:xfrm rot="5400000">
            <a:off x="7917747" y="2359932"/>
            <a:ext cx="579120" cy="592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5A2630-352D-42ED-84E3-B17DAAC49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71" y="1487215"/>
            <a:ext cx="3848663" cy="265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2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4" y="1911305"/>
            <a:ext cx="10685280" cy="492013"/>
          </a:xfrm>
        </p:spPr>
        <p:txBody>
          <a:bodyPr/>
          <a:lstStyle/>
          <a:p>
            <a:r>
              <a:rPr lang="en-US" sz="4032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604" y="2914058"/>
            <a:ext cx="6723888" cy="2747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3528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7319090" y="2403319"/>
            <a:ext cx="3215306" cy="31840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aggregazioni e la RLS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5040362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Le espressioni della row level security (RLS) </a:t>
            </a:r>
            <a:r>
              <a:rPr lang="en-US" sz="3200" dirty="0" err="1"/>
              <a:t>filtreranno</a:t>
            </a:r>
            <a:r>
              <a:rPr lang="en-US" sz="3200" dirty="0"/>
              <a:t> </a:t>
            </a:r>
            <a:r>
              <a:rPr lang="en-US" sz="3200" dirty="0" err="1"/>
              <a:t>sia</a:t>
            </a:r>
            <a:r>
              <a:rPr lang="en-US" sz="3200" dirty="0"/>
              <a:t> le tabelle di aggregazione che quelle di dettaglio</a:t>
            </a:r>
          </a:p>
          <a:p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Non Possiamo interrogare le tabelle aggregate (</a:t>
            </a:r>
            <a:r>
              <a:rPr lang="en-US" sz="3200" dirty="0" err="1"/>
              <a:t>anche</a:t>
            </a:r>
            <a:r>
              <a:rPr lang="en-US" sz="3200" dirty="0"/>
              <a:t> senza RLS) senza essere amministratori del dataset</a:t>
            </a:r>
          </a:p>
          <a:p>
            <a:endParaRPr 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1FFC056-2771-4EFD-8F4A-BBF4DC9AE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927881"/>
              </p:ext>
            </p:extLst>
          </p:nvPr>
        </p:nvGraphicFramePr>
        <p:xfrm>
          <a:off x="960120" y="2600818"/>
          <a:ext cx="10380096" cy="2093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0032">
                  <a:extLst>
                    <a:ext uri="{9D8B030D-6E8A-4147-A177-3AD203B41FA5}">
                      <a16:colId xmlns:a16="http://schemas.microsoft.com/office/drawing/2014/main" val="3628099817"/>
                    </a:ext>
                  </a:extLst>
                </a:gridCol>
                <a:gridCol w="3652694">
                  <a:extLst>
                    <a:ext uri="{9D8B030D-6E8A-4147-A177-3AD203B41FA5}">
                      <a16:colId xmlns:a16="http://schemas.microsoft.com/office/drawing/2014/main" val="773953534"/>
                    </a:ext>
                  </a:extLst>
                </a:gridCol>
                <a:gridCol w="3267370">
                  <a:extLst>
                    <a:ext uri="{9D8B030D-6E8A-4147-A177-3AD203B41FA5}">
                      <a16:colId xmlns:a16="http://schemas.microsoft.com/office/drawing/2014/main" val="16381003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RLS applicate alla tabella di dettaglio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RLS applicate alla tabella aggregata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Hit </a:t>
                      </a:r>
                      <a:r>
                        <a:rPr lang="en-US" dirty="0" err="1"/>
                        <a:t>della</a:t>
                      </a:r>
                      <a:r>
                        <a:rPr lang="en-US" dirty="0"/>
                        <a:t> aggregazione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296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783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798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 (</a:t>
                      </a:r>
                      <a:r>
                        <a:rPr lang="en-US" dirty="0" err="1"/>
                        <a:t>fallisce</a:t>
                      </a:r>
                      <a:r>
                        <a:rPr lang="en-US" dirty="0"/>
                        <a:t> , PBI </a:t>
                      </a:r>
                      <a:r>
                        <a:rPr lang="en-US" dirty="0" err="1"/>
                        <a:t>si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stoppa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9873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746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Quando non sono </a:t>
            </a:r>
            <a:r>
              <a:rPr lang="en-US" dirty="0" err="1"/>
              <a:t>utili</a:t>
            </a:r>
            <a:r>
              <a:rPr lang="en-US" dirty="0"/>
              <a:t> le aggregazioni?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Quando usiamo query che iterano riga per riga in </a:t>
            </a:r>
            <a:r>
              <a:rPr lang="en-US" dirty="0" err="1"/>
              <a:t>quanto</a:t>
            </a:r>
            <a:r>
              <a:rPr lang="en-US" dirty="0"/>
              <a:t> non </a:t>
            </a:r>
            <a:r>
              <a:rPr lang="en-US" dirty="0" err="1"/>
              <a:t>funzionano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Creare una colonna calcolata nella tabella e costruite sopra una aggregazione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ED4EC-F147-426B-A4A9-A65BA2AF5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100" y="2534693"/>
            <a:ext cx="4363059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59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 aggregazioni sono un tool eccellente per le ottimizzazioni delle performance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 aggregazione non sono solo per dataset delle dimensioni di peta byte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 aggregazione lavorano con RLS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Le aggregazione hanno un costo di mantenimento quindi essere sicuri prima di usarle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Richiedono una </a:t>
            </a:r>
            <a:r>
              <a:rPr lang="en-US" dirty="0" err="1"/>
              <a:t>attenta</a:t>
            </a:r>
            <a:r>
              <a:rPr lang="en-US" dirty="0"/>
              <a:t> configurazione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841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360124" y="1439813"/>
            <a:ext cx="11160363" cy="46800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PBI Blog: </a:t>
            </a:r>
            <a:r>
              <a:rPr lang="en-US" u="heavy" dirty="0">
                <a:hlinkClick r:id="rId2"/>
              </a:rPr>
              <a:t>https://powerbi.microsoft.com/en-us/blog/aggregations-for-petabyte-</a:t>
            </a:r>
            <a:r>
              <a:rPr lang="en-US" dirty="0">
                <a:hlinkClick r:id="rId2"/>
              </a:rPr>
              <a:t> </a:t>
            </a:r>
            <a:r>
              <a:rPr lang="en-US" u="heavy" dirty="0">
                <a:hlinkClick r:id="rId2"/>
              </a:rPr>
              <a:t>scale-bi-is-generally-available/</a:t>
            </a:r>
            <a:endParaRPr lang="en-US" dirty="0"/>
          </a:p>
          <a:p>
            <a:endParaRPr lang="en-US" dirty="0"/>
          </a:p>
          <a:p>
            <a:r>
              <a:rPr lang="en-US" dirty="0"/>
              <a:t>Online Help: </a:t>
            </a:r>
            <a:r>
              <a:rPr lang="en-US" u="heavy" dirty="0">
                <a:hlinkClick r:id="rId3"/>
              </a:rPr>
              <a:t>https://docs.microsoft.com/en-us/power-bi/desktop-aggregations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PBI YouTube channel, Peta Byte Aggregation demo, July 2019: </a:t>
            </a:r>
            <a:r>
              <a:rPr lang="en-US" u="heavy" dirty="0">
                <a:hlinkClick r:id="rId4"/>
              </a:rPr>
              <a:t>https://www.youtube.com/watch?time_continue=9&amp;v=EWPVsa64aEQ</a:t>
            </a:r>
            <a:endParaRPr lang="en-US" dirty="0"/>
          </a:p>
          <a:p>
            <a:endParaRPr lang="en-US" dirty="0"/>
          </a:p>
          <a:p>
            <a:r>
              <a:rPr lang="en-US" dirty="0"/>
              <a:t>Original trillion row demo, PASS SUMMIT 2017: </a:t>
            </a:r>
            <a:r>
              <a:rPr lang="en-US" u="heavy" dirty="0">
                <a:hlinkClick r:id="rId5"/>
              </a:rPr>
              <a:t>https://aka.ms/TrillionRowDemo</a:t>
            </a:r>
            <a:r>
              <a:rPr lang="en-US" dirty="0"/>
              <a:t>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56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1FE5685-CE01-4365-8783-2D2E76DA4851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4227115" cy="4680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Ricordatevi</a:t>
            </a:r>
            <a:r>
              <a:rPr lang="en-US" dirty="0">
                <a:solidFill>
                  <a:schemeClr val="bg1"/>
                </a:solidFill>
              </a:rPr>
              <a:t> di compilate il feedback form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https://speakerscore.com/MDN9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#SqlSat921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486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12" y="4193796"/>
            <a:ext cx="10557075" cy="2074286"/>
          </a:xfrm>
        </p:spPr>
        <p:txBody>
          <a:bodyPr/>
          <a:lstStyle/>
          <a:p>
            <a:pPr fontAlgn="base"/>
            <a:r>
              <a:rPr lang="en-US" sz="1764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764" dirty="0"/>
            </a:br>
            <a:endParaRPr lang="en-US" sz="1764" dirty="0"/>
          </a:p>
          <a:p>
            <a:pPr fontAlgn="base"/>
            <a:r>
              <a:rPr lang="en-US" sz="1764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" y="700"/>
            <a:ext cx="11520311" cy="36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415204" y="327748"/>
            <a:ext cx="6105195" cy="530718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254" y="1878985"/>
            <a:ext cx="4712866" cy="3774184"/>
          </a:xfrm>
        </p:spPr>
        <p:txBody>
          <a:bodyPr/>
          <a:lstStyle/>
          <a:p>
            <a:r>
              <a:rPr lang="en-US" sz="5544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5760245" y="845245"/>
            <a:ext cx="4372468" cy="5293173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E094B-A57F-4AA5-BA9B-FB99887681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3252" y="1294969"/>
            <a:ext cx="4712866" cy="3774184"/>
          </a:xfrm>
          <a:prstGeom prst="rect">
            <a:avLst/>
          </a:prstGeom>
        </p:spPr>
        <p:txBody>
          <a:bodyPr/>
          <a:lstStyle/>
          <a:p>
            <a:r>
              <a:rPr lang="en-US" sz="5544" dirty="0"/>
              <a:t>Thank you to our Local  Sponsors and Supporters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27A4E-49E4-4DB8-8EB7-C416A15EA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1058" y="536137"/>
            <a:ext cx="4330386" cy="7726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1F65A-390F-4CE7-964D-DCF601B6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06" y="850719"/>
            <a:ext cx="1977897" cy="1977897"/>
          </a:xfrm>
          <a:prstGeom prst="rect">
            <a:avLst/>
          </a:prstGeom>
        </p:spPr>
      </p:pic>
      <p:pic>
        <p:nvPicPr>
          <p:cNvPr id="15" name="Picture 7" descr="logo 1nn0va">
            <a:extLst>
              <a:ext uri="{FF2B5EF4-FFF2-40B4-BE49-F238E27FC236}">
                <a16:creationId xmlns:a16="http://schemas.microsoft.com/office/drawing/2014/main" id="{466DF79D-D8EA-4F3E-AE3D-B29A9C8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1"/>
          <a:stretch>
            <a:fillRect/>
          </a:stretch>
        </p:blipFill>
        <p:spPr bwMode="auto">
          <a:xfrm>
            <a:off x="5458222" y="65249"/>
            <a:ext cx="2581939" cy="1043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6" name="Picture 8" descr="msft_logo_print">
            <a:extLst>
              <a:ext uri="{FF2B5EF4-FFF2-40B4-BE49-F238E27FC236}">
                <a16:creationId xmlns:a16="http://schemas.microsoft.com/office/drawing/2014/main" id="{39513695-1034-4C64-B8D5-F1EDCAC5CD3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5" y="1694021"/>
            <a:ext cx="2773592" cy="5890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7" name="Picture 6" descr="ConsorzioUniversitario">
            <a:extLst>
              <a:ext uri="{FF2B5EF4-FFF2-40B4-BE49-F238E27FC236}">
                <a16:creationId xmlns:a16="http://schemas.microsoft.com/office/drawing/2014/main" id="{0D97CBD2-7D81-441B-9C35-CC58BB8F45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20" y="74247"/>
            <a:ext cx="1104346" cy="14065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684537-5F7E-47B0-86B4-D0E3AA6E3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333" y="2485544"/>
            <a:ext cx="2904078" cy="876024"/>
          </a:xfrm>
          <a:prstGeom prst="rect">
            <a:avLst/>
          </a:prstGeom>
        </p:spPr>
      </p:pic>
      <p:pic>
        <p:nvPicPr>
          <p:cNvPr id="19" name="Picture 4" descr="logoFluentis 250x52px">
            <a:extLst>
              <a:ext uri="{FF2B5EF4-FFF2-40B4-BE49-F238E27FC236}">
                <a16:creationId xmlns:a16="http://schemas.microsoft.com/office/drawing/2014/main" id="{30D53813-328F-4F67-A93F-25B02EC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97" y="2646916"/>
            <a:ext cx="3425175" cy="71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A8DC5A6-237F-4DBE-B3FC-C45D232E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1" b="34665"/>
          <a:stretch>
            <a:fillRect/>
          </a:stretch>
        </p:blipFill>
        <p:spPr bwMode="auto">
          <a:xfrm>
            <a:off x="4743899" y="3480783"/>
            <a:ext cx="3143463" cy="71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6AF1AE-31DE-46CF-B052-DBE707EB138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917464" y="3450568"/>
            <a:ext cx="3633038" cy="845401"/>
          </a:xfrm>
          <a:prstGeom prst="rect">
            <a:avLst/>
          </a:prstGeom>
        </p:spPr>
      </p:pic>
      <p:pic>
        <p:nvPicPr>
          <p:cNvPr id="22" name="Picture 5" descr="logo Palazzetti Italiano">
            <a:extLst>
              <a:ext uri="{FF2B5EF4-FFF2-40B4-BE49-F238E27FC236}">
                <a16:creationId xmlns:a16="http://schemas.microsoft.com/office/drawing/2014/main" id="{AF1038F7-9ECB-4E6E-95E5-75D17EDB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55" y="4384969"/>
            <a:ext cx="3391041" cy="66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53F63A37-788C-4DBD-9293-3EF1BCDFC8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8172" y="4346051"/>
            <a:ext cx="2911621" cy="1106416"/>
          </a:xfrm>
          <a:prstGeom prst="rect">
            <a:avLst/>
          </a:prstGeom>
        </p:spPr>
      </p:pic>
      <p:pic>
        <p:nvPicPr>
          <p:cNvPr id="24" name="Picture 23" descr="A drawing of a face&#10;&#10;Description automatically generated">
            <a:extLst>
              <a:ext uri="{FF2B5EF4-FFF2-40B4-BE49-F238E27FC236}">
                <a16:creationId xmlns:a16="http://schemas.microsoft.com/office/drawing/2014/main" id="{B6280526-69CF-4790-87F0-16E738E3E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900" y="5313649"/>
            <a:ext cx="2727964" cy="9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9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87" y="345055"/>
            <a:ext cx="10305120" cy="588903"/>
          </a:xfrm>
        </p:spPr>
        <p:txBody>
          <a:bodyPr/>
          <a:lstStyle/>
          <a:p>
            <a:r>
              <a:rPr lang="en-GB" sz="4252" spc="-94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" panose="020B0502040204020203" pitchFamily="34" charset="0"/>
              </a:rPr>
              <a:t>Speaker</a:t>
            </a:r>
            <a:endParaRPr lang="it-IT" sz="4252" spc="-94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87" y="929439"/>
            <a:ext cx="8453796" cy="4557896"/>
          </a:xfrm>
        </p:spPr>
        <p:txBody>
          <a:bodyPr>
            <a:noAutofit/>
          </a:bodyPr>
          <a:lstStyle/>
          <a:p>
            <a:pPr algn="just"/>
            <a:r>
              <a:rPr lang="it-IT" sz="1890" dirty="0"/>
              <a:t>Consulente e formatore in ambito business intelligence, business analytics e data mining</a:t>
            </a:r>
          </a:p>
          <a:p>
            <a:pPr algn="just"/>
            <a:r>
              <a:rPr lang="it-IT" sz="1890" dirty="0"/>
              <a:t>Dal 2002 le attività principali sono legate alla progettazione di data warehouse relazionale e alla progettazione multidimensionale con strumenti Microsoft.</a:t>
            </a:r>
          </a:p>
          <a:p>
            <a:pPr algn="just"/>
            <a:r>
              <a:rPr lang="it-IT" sz="1890" dirty="0"/>
              <a:t>Docente all'Università di Pordenone nel corso di analisi dei dati e Big Data</a:t>
            </a:r>
          </a:p>
          <a:p>
            <a:pPr algn="just"/>
            <a:r>
              <a:rPr lang="en-US" sz="1890" dirty="0"/>
              <a:t>C</a:t>
            </a:r>
            <a:r>
              <a:rPr lang="it-IT" sz="1890" dirty="0"/>
              <a:t>ommunity Lead di </a:t>
            </a:r>
            <a:r>
              <a:rPr lang="en-US" sz="189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1nn0va (</a:t>
            </a:r>
            <a:r>
              <a:rPr lang="en-US" sz="1890" b="1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www.innovazionefvg.net</a:t>
            </a:r>
            <a:r>
              <a:rPr lang="en-US" sz="189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algn="just"/>
            <a:r>
              <a:rPr lang="en-US" sz="189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MCP, MCSA, MCSE, MCT SQL Server</a:t>
            </a:r>
          </a:p>
          <a:p>
            <a:pPr algn="just"/>
            <a:r>
              <a:rPr lang="it-IT" sz="1890" dirty="0"/>
              <a:t>dal 2014 MVP per SQL Server e relatore in diverse conferenze sul tema.</a:t>
            </a:r>
          </a:p>
          <a:p>
            <a:pPr marL="864002" lvl="2"/>
            <a:r>
              <a:rPr lang="en-GB" sz="189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info@marcopozzan.it</a:t>
            </a:r>
          </a:p>
          <a:p>
            <a:pPr marL="864002" lvl="2"/>
            <a:r>
              <a:rPr lang="en-GB" sz="189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@marcopozzan.it</a:t>
            </a:r>
          </a:p>
          <a:p>
            <a:pPr marL="864002" lvl="2"/>
            <a:r>
              <a:rPr lang="en-US" sz="189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www.marcopozzan.it	</a:t>
            </a:r>
          </a:p>
          <a:p>
            <a:pPr marL="864002" lvl="2"/>
            <a:r>
              <a:rPr lang="en-US" sz="189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http://www.scoop.it/u/marco-pozzan</a:t>
            </a:r>
          </a:p>
          <a:p>
            <a:pPr marL="864002" lvl="2"/>
            <a:r>
              <a:rPr lang="en-US" sz="189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http://paper.li/marcopozzan/1422524394</a:t>
            </a:r>
            <a:endParaRPr lang="it-IT" sz="189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B8237-2439-4274-99EA-91857D32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8986" y="4825109"/>
            <a:ext cx="1368322" cy="9813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84E7E-ACAD-45F2-BD39-2BE0B1B9C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654" y="4109327"/>
            <a:ext cx="1283780" cy="6432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68391-701D-4035-8E0E-1A462D1F5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3411" y="2665181"/>
            <a:ext cx="1769316" cy="5434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480EA-888E-4D13-A3E1-84A4EE10B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8227" y="3364667"/>
            <a:ext cx="1369081" cy="6720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D322CE-5DF1-4F8A-8693-79EC569A8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7833" y="673760"/>
            <a:ext cx="2000467" cy="19623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6897F6-9318-4099-A618-4D433D49A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070" y="3266829"/>
            <a:ext cx="1190772" cy="1133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620D5-AC3F-479F-B3E3-2DB6F424C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1515" y="4644221"/>
            <a:ext cx="1047880" cy="11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3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63B0D1C-A71D-4597-A86B-B88CD2F5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200" y="2497762"/>
            <a:ext cx="1484649" cy="14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A36D49-ACBC-41AA-B97E-9170C5E75EBE}"/>
              </a:ext>
            </a:extLst>
          </p:cNvPr>
          <p:cNvSpPr/>
          <p:nvPr/>
        </p:nvSpPr>
        <p:spPr>
          <a:xfrm>
            <a:off x="5315932" y="2497762"/>
            <a:ext cx="4104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+mj-lt"/>
                <a:ea typeface="+mj-ea"/>
                <a:cs typeface="Arial"/>
              </a:rPr>
              <a:t>https://www.menti.com/pi3xjo1qf3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70EF9B-EB23-417A-8EC3-5A76D239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176" y="2986827"/>
            <a:ext cx="995584" cy="99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7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Import Mode vs Direct Query Mode</a:t>
            </a:r>
          </a:p>
          <a:p>
            <a:r>
              <a:rPr lang="en-US" dirty="0"/>
              <a:t>Concetto di Aggregazione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Demo 1: Creazione delle aggregazioni</a:t>
            </a:r>
          </a:p>
          <a:p>
            <a:r>
              <a:rPr lang="en-US" dirty="0"/>
              <a:t>Composite Models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Demo 2: Weak Relationship</a:t>
            </a:r>
          </a:p>
          <a:p>
            <a:r>
              <a:rPr lang="en-US" dirty="0"/>
              <a:t>Precendenze</a:t>
            </a:r>
          </a:p>
          <a:p>
            <a:r>
              <a:rPr lang="en-US" dirty="0"/>
              <a:t>	Demo 3: Utilizzo delle precedenze</a:t>
            </a:r>
          </a:p>
          <a:p>
            <a:r>
              <a:rPr lang="en-US" dirty="0"/>
              <a:t>Mantenimento</a:t>
            </a:r>
          </a:p>
          <a:p>
            <a:r>
              <a:rPr lang="en-US" dirty="0"/>
              <a:t>	Demo 4: Problemi nell’aggiornamento dati</a:t>
            </a:r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AE339B7882D448F35BDC8DA9F6EF2" ma:contentTypeVersion="2" ma:contentTypeDescription="Create a new document." ma:contentTypeScope="" ma:versionID="55741ba5ae72242ff9630a95b7ea63e1">
  <xsd:schema xmlns:xsd="http://www.w3.org/2001/XMLSchema" xmlns:xs="http://www.w3.org/2001/XMLSchema" xmlns:p="http://schemas.microsoft.com/office/2006/metadata/properties" xmlns:ns2="6bbf22c1-136e-41b0-a9c4-08dc8f513aff" targetNamespace="http://schemas.microsoft.com/office/2006/metadata/properties" ma:root="true" ma:fieldsID="94243ae4b13b5f0767ce46297af491ec" ns2:_="">
    <xsd:import namespace="6bbf22c1-136e-41b0-a9c4-08dc8f513a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bf22c1-136e-41b0-a9c4-08dc8f513a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0548E36-48C6-439D-A48B-F2333A5085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B77E0C-EB49-47E0-B86A-B7E9FC79BB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bf22c1-136e-41b0-a9c4-08dc8f513a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DE7E8C-988F-4959-8ED0-7D391A293786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Template921</Template>
  <TotalTime>8563</TotalTime>
  <Words>1208</Words>
  <Application>Microsoft Office PowerPoint</Application>
  <PresentationFormat>Custom</PresentationFormat>
  <Paragraphs>169</Paragraphs>
  <Slides>35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SQLSatOslo 2016</vt:lpstr>
      <vt:lpstr>Aggregazioni in Power BI</vt:lpstr>
      <vt:lpstr>Explore your PASS community</vt:lpstr>
      <vt:lpstr>Missed PASS Summit 2019?</vt:lpstr>
      <vt:lpstr>PowerPoint Presentation</vt:lpstr>
      <vt:lpstr>PowerPoint Presentation</vt:lpstr>
      <vt:lpstr>PowerPoint Presentation</vt:lpstr>
      <vt:lpstr>Speaker</vt:lpstr>
      <vt:lpstr>PowerPoint Presentation</vt:lpstr>
      <vt:lpstr>Agenda</vt:lpstr>
      <vt:lpstr>Import Mode vs Direct Query Mode</vt:lpstr>
      <vt:lpstr>Import Mode vs Direct Query Mode</vt:lpstr>
      <vt:lpstr>Import Mode</vt:lpstr>
      <vt:lpstr>Direct Query Mode</vt:lpstr>
      <vt:lpstr>Import Mode vs Direct Query</vt:lpstr>
      <vt:lpstr>Concetto di Aggregazione</vt:lpstr>
      <vt:lpstr>Aggregazione in Power BI</vt:lpstr>
      <vt:lpstr>Aggregazioni in Power BI</vt:lpstr>
      <vt:lpstr>Aggregazioni in Power BI</vt:lpstr>
      <vt:lpstr>Come si crea una aggregazione</vt:lpstr>
      <vt:lpstr>Demo 1: Creazione di una aggregazione</vt:lpstr>
      <vt:lpstr>Architettura ibrida</vt:lpstr>
      <vt:lpstr>Composite Model</vt:lpstr>
      <vt:lpstr>Composite model e tabelle aggregate</vt:lpstr>
      <vt:lpstr>Dual storage mode</vt:lpstr>
      <vt:lpstr>Demo 2: Weak Relationship</vt:lpstr>
      <vt:lpstr>Precedenza nelle aggregazioni</vt:lpstr>
      <vt:lpstr>Demo 3: Precedenze</vt:lpstr>
      <vt:lpstr>Mantenimento delle Tabelle aggregate</vt:lpstr>
      <vt:lpstr>Demo 4: Mantenimento del sync</vt:lpstr>
      <vt:lpstr>Le aggregazioni e la RLS</vt:lpstr>
      <vt:lpstr>Quando non sono utili le aggregazioni?</vt:lpstr>
      <vt:lpstr>Recap</vt:lpstr>
      <vt:lpstr>Recap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Marco Pozzan (AD)</cp:lastModifiedBy>
  <cp:revision>123</cp:revision>
  <dcterms:created xsi:type="dcterms:W3CDTF">2011-08-19T20:30:49Z</dcterms:created>
  <dcterms:modified xsi:type="dcterms:W3CDTF">2020-05-29T19:41:56Z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0x010100DC7AE339B7882D448F35BDC8DA9F6EF2</vt:lpwstr>
  </property>
</Properties>
</file>